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50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C962A4-7782-FC07-FD44-511A869F04C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8774F5C-22C4-C695-A361-7300128B95C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B48A9A5-E692-B6A9-B837-4F8333A530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F6FA9E6-EC41-2E57-399E-643DF305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1545EE7-2993-41A1-BF8B-E1D41EDDE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0958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DF2A746-678B-A725-14A2-777CD9A83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1D93F6F-1DE3-D7C9-65D2-D210570363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783B1DC-4F1A-BBD8-87AE-391EC88F3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BE9F9E3-2FF3-EA4E-14A1-192BD02CAF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015DD6B-4A90-08B3-F06A-51C58B3607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66463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5255F1F-B2D6-E316-D59A-CE919052B9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97AF4E5-167F-6824-1060-32B7821A67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CAE3136-F8E6-FCEC-C5D7-F6C656EB82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1B086F7-E3FF-CDE1-DD5F-BB5415EC40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84488B9-86C2-5A84-DD0D-3EC49C764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4334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8A3300-0095-F938-BF64-C249B1C81D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3DD6CE-FF13-24F4-95E4-3F2CDF1A19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1836DDB-D682-2373-5993-893D8CED64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83222D6-1E1E-8830-9837-987DA218E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C5D1A0F-3B6B-C48C-D691-B76004DE9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7977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6276074-B824-57E4-8DD4-A78CD89CE2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660C3A7-7C66-CF0D-7BEC-A6869AFE1B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C36A17B-020D-9C27-3C5E-C631C155F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30C7BBC-65D1-8D19-D2EE-D959D3B86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EE3F9C-FC25-269C-E8AD-B1A78D2924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825918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A76A25-2F2A-F7F0-6512-B0ABC46BC8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084536F-44A8-D72B-356D-5E2840DE71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6C95827-5E55-C684-D707-8F00840D274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44C406-32C8-A106-8810-1311C7804F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944CACE-6530-F39A-BA03-3F8D8C3DE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15C0405-8582-A1D4-D45E-A5027B229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91315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BF5EAD9-2DC7-91A5-0251-7409D54B9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70232A7-B3CD-78D9-D6BE-F7BD8854845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932E03B-8954-0595-9F49-F286589CA7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FE37BBE-DA4E-94D4-59C1-9E094C433C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8CB5A5F4-A961-DD25-2955-F0E85B5974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9FC5AFC-6023-43EE-CB64-4BB485B77B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21F7A9C-D0B0-8F4B-4E09-299D9D8C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723C844-FDF4-8026-B5E8-641EE5A466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60443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7482803-754A-5F69-32E8-5E7BB0EB2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69CE5C2-33E7-6531-C293-432CFFC6CD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D94C70D1-316F-43FD-BE5F-3A6EC3D91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481531E-A20C-842F-22BE-32ACF2AEF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6924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D43030C-0451-ED91-96C4-6AB58FD6D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1D67EFE2-4B7A-571A-4240-AD8DA33B1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4E49B07-B29F-2727-779B-CE3DF1177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36574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4402A42-7F79-9003-50F0-754A4D647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0776124-76A8-6662-ED32-64BA7419C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AA47316-1525-3C09-CE1E-328C54FC6F5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96A1A1F-9566-BABC-F7C4-69F961A57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E0B0B4B-6D66-07D2-F789-46D7CF45D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46F1DA2-A026-93F1-F6B1-6D26BA7757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5296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80ECE81-8574-80AE-ED71-7AB06E6CE7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B44CD4C-1503-0A46-F6AD-8FFEC5A760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83A5DD9-EDD0-0064-3101-AFF36A37B6C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69DDB2C-F990-1842-6EB9-8FA3DB029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94943C2-C187-FB4F-92F8-2CB1B8294C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7095C9-BFA2-20DD-1936-CA24B52EF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50041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BF8F7D17-5524-EC26-6C30-EBAD624E50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2B0D08A-D8F0-DF16-88B1-81F29475CD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26281A2-B1C2-BDF1-F3A6-FE94758721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64F18D-AA19-4025-9865-95335C0B3D36}" type="datetimeFigureOut">
              <a:rPr lang="zh-CN" altLang="en-US" smtClean="0"/>
              <a:t>2025/7/18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52FDC1-840E-267B-504B-73676C841DD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DA2580E-89D3-1D36-C446-14D75C5DE2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503485-39E3-43A3-A0E2-B93C1FA3F4C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18153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F03A7739-BF3C-0BF1-C8FD-847F0A3285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99633" y="4217323"/>
            <a:ext cx="3191197" cy="1655762"/>
          </a:xfrm>
        </p:spPr>
        <p:txBody>
          <a:bodyPr>
            <a:normAutofit fontScale="92500"/>
          </a:bodyPr>
          <a:lstStyle/>
          <a:p>
            <a:pPr algn="l"/>
            <a:r>
              <a:rPr lang="zh-CN" altLang="en-US" sz="1900" dirty="0">
                <a:latin typeface="宋体" panose="02010600030101010101" pitchFamily="2" charset="-122"/>
                <a:ea typeface="宋体" panose="02010600030101010101" pitchFamily="2" charset="-122"/>
              </a:rPr>
              <a:t>下周计划：</a:t>
            </a:r>
            <a:endParaRPr lang="en-US" altLang="zh-CN" sz="19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12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、无人机修好之后，直接拿两个量化加速完的模型到</a:t>
            </a:r>
            <a:r>
              <a:rPr lang="en-US" altLang="zh-CN" sz="1200" dirty="0" err="1">
                <a:latin typeface="宋体" panose="02010600030101010101" pitchFamily="2" charset="-122"/>
                <a:ea typeface="宋体" panose="02010600030101010101" pitchFamily="2" charset="-122"/>
              </a:rPr>
              <a:t>nx</a:t>
            </a: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上去跑，看一下推理耗时和</a:t>
            </a:r>
            <a:r>
              <a:rPr lang="en-US" altLang="zh-CN" sz="1200" dirty="0">
                <a:latin typeface="宋体" panose="02010600030101010101" pitchFamily="2" charset="-122"/>
                <a:ea typeface="宋体" panose="02010600030101010101" pitchFamily="2" charset="-122"/>
              </a:rPr>
              <a:t>mask</a:t>
            </a: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的效果；</a:t>
            </a:r>
            <a:endParaRPr lang="en-US" altLang="zh-CN" sz="1200" dirty="0"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algn="l"/>
            <a:r>
              <a:rPr lang="en-US" altLang="zh-CN" sz="12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、在同一台笔记本上跑三个模型，比较一下纯推理模型的时间，同时对比一下效果（目前看来新训</a:t>
            </a:r>
            <a:r>
              <a:rPr lang="en-US" altLang="zh-CN" sz="1200" dirty="0">
                <a:latin typeface="宋体" panose="02010600030101010101" pitchFamily="2" charset="-122"/>
                <a:ea typeface="宋体" panose="02010600030101010101" pitchFamily="2" charset="-122"/>
              </a:rPr>
              <a:t>Mobilenet_v3_small+DeepLabv3</a:t>
            </a:r>
            <a:r>
              <a:rPr lang="zh-CN" altLang="en-US" sz="1200" dirty="0">
                <a:latin typeface="宋体" panose="02010600030101010101" pitchFamily="2" charset="-122"/>
                <a:ea typeface="宋体" panose="02010600030101010101" pitchFamily="2" charset="-122"/>
              </a:rPr>
              <a:t>在远端分割效果最好），如果推理时间差不多，就对新模型做量化加速再部署到飞机上看效果；</a:t>
            </a:r>
          </a:p>
        </p:txBody>
      </p:sp>
      <p:sp>
        <p:nvSpPr>
          <p:cNvPr id="4" name="副标题 2">
            <a:extLst>
              <a:ext uri="{FF2B5EF4-FFF2-40B4-BE49-F238E27FC236}">
                <a16:creationId xmlns:a16="http://schemas.microsoft.com/office/drawing/2014/main" id="{51D1D438-5DC5-6107-61DA-1ACE7FF79C7C}"/>
              </a:ext>
            </a:extLst>
          </p:cNvPr>
          <p:cNvSpPr txBox="1">
            <a:spLocks/>
          </p:cNvSpPr>
          <p:nvPr/>
        </p:nvSpPr>
        <p:spPr>
          <a:xfrm>
            <a:off x="8799634" y="348918"/>
            <a:ext cx="3191197" cy="3571683"/>
          </a:xfrm>
          <a:prstGeom prst="rect">
            <a:avLst/>
          </a:prstGeom>
        </p:spPr>
        <p:txBody>
          <a:bodyPr vert="horz" lIns="91440" tIns="45720" rIns="91440" bIns="45720" rtlCol="0">
            <a:normAutofit fontScale="250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10000"/>
              </a:lnSpc>
            </a:pPr>
            <a:r>
              <a:rPr lang="zh-CN" altLang="en-US" sz="7200" dirty="0">
                <a:latin typeface="宋体" panose="02010600030101010101" pitchFamily="2" charset="-122"/>
                <a:ea typeface="宋体" panose="02010600030101010101" pitchFamily="2" charset="-122"/>
              </a:rPr>
              <a:t>本周工作：</a:t>
            </a:r>
            <a:b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、测试了无人机钻框，框倾斜各个角度的成功率（</a:t>
            </a: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×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代表钻框失败，⭕代表因为起飞高度过低，框图像丢失而急停），但是最后炸机了，预计下周线到了能够修好，再部署加速完后的模型；</a:t>
            </a:r>
            <a:b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、利用新标注的</a:t>
            </a: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3K+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数据集重新训练了</a:t>
            </a:r>
            <a:r>
              <a:rPr lang="en-US" altLang="zh-CN" sz="4800" dirty="0" err="1">
                <a:latin typeface="宋体" panose="02010600030101010101" pitchFamily="2" charset="-122"/>
                <a:ea typeface="宋体" panose="02010600030101010101" pitchFamily="2" charset="-122"/>
              </a:rPr>
              <a:t>Segformer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模型和</a:t>
            </a:r>
            <a:r>
              <a:rPr lang="en-US" altLang="zh-CN" sz="4800" dirty="0" err="1">
                <a:latin typeface="宋体" panose="02010600030101010101" pitchFamily="2" charset="-122"/>
                <a:ea typeface="宋体" panose="02010600030101010101" pitchFamily="2" charset="-122"/>
              </a:rPr>
              <a:t>MobileNet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模型（调整了部分参数），交给算法部量化加速；</a:t>
            </a:r>
            <a:b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3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、计算了</a:t>
            </a:r>
            <a:r>
              <a:rPr lang="en-US" altLang="zh-CN" sz="4800" dirty="0" err="1">
                <a:latin typeface="宋体" panose="02010600030101010101" pitchFamily="2" charset="-122"/>
                <a:ea typeface="宋体" panose="02010600030101010101" pitchFamily="2" charset="-122"/>
              </a:rPr>
              <a:t>Segformer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和</a:t>
            </a: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MobileNetV2_Unet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的</a:t>
            </a: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Miou,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并尝试了通过修改</a:t>
            </a: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MobileNetV2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的网络结构重新训练，但是优化效果比较微弱；</a:t>
            </a:r>
            <a:b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4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、因为两个模型在远端的识别效果并不好，尝试更换模型的模块，训了一个</a:t>
            </a: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Mobilenet_v3_small+DeepLabv3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，在预测方面效果表现不错（见左图），但是推理耗时要长于之前两个模型；</a:t>
            </a:r>
            <a:b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</a:b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5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、熟悉完整代码，在</a:t>
            </a:r>
            <a:r>
              <a:rPr lang="en-US" altLang="zh-CN" sz="4800" dirty="0" err="1">
                <a:latin typeface="宋体" panose="02010600030101010101" pitchFamily="2" charset="-122"/>
                <a:ea typeface="宋体" panose="02010600030101010101" pitchFamily="2" charset="-122"/>
              </a:rPr>
              <a:t>camera_ctrl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节点里把</a:t>
            </a:r>
            <a:r>
              <a:rPr lang="en-US" altLang="zh-CN" sz="4800" dirty="0" err="1">
                <a:latin typeface="宋体" panose="02010600030101010101" pitchFamily="2" charset="-122"/>
                <a:ea typeface="宋体" panose="02010600030101010101" pitchFamily="2" charset="-122"/>
              </a:rPr>
              <a:t>camera_thread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里对图像的推理和发布，转移到</a:t>
            </a:r>
            <a:r>
              <a:rPr lang="en-US" altLang="zh-CN" sz="4800" dirty="0" err="1">
                <a:latin typeface="宋体" panose="02010600030101010101" pitchFamily="2" charset="-122"/>
                <a:ea typeface="宋体" panose="02010600030101010101" pitchFamily="2" charset="-122"/>
              </a:rPr>
              <a:t>control_thread</a:t>
            </a:r>
            <a:r>
              <a:rPr lang="en-US" altLang="zh-CN" sz="4800" dirty="0">
                <a:latin typeface="宋体" panose="02010600030101010101" pitchFamily="2" charset="-122"/>
                <a:ea typeface="宋体" panose="02010600030101010101" pitchFamily="2" charset="-122"/>
              </a:rPr>
              <a:t>,</a:t>
            </a:r>
            <a:r>
              <a:rPr lang="zh-CN" altLang="en-US" sz="4800" dirty="0">
                <a:latin typeface="宋体" panose="02010600030101010101" pitchFamily="2" charset="-122"/>
                <a:ea typeface="宋体" panose="02010600030101010101" pitchFamily="2" charset="-122"/>
              </a:rPr>
              <a:t>降低对推理延时的要求</a:t>
            </a:r>
            <a:endParaRPr lang="zh-CN" altLang="en-US" sz="120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712D94F1-ECA4-12F9-C4F2-3FD1F57C3A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972270" y="150900"/>
            <a:ext cx="1259880" cy="1984311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10208593-3468-D252-1ED1-A9040573811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743" t="302" r="6743" b="-302"/>
          <a:stretch>
            <a:fillRect/>
          </a:stretch>
        </p:blipFill>
        <p:spPr>
          <a:xfrm rot="16200000">
            <a:off x="3562654" y="186840"/>
            <a:ext cx="1357573" cy="1984311"/>
          </a:xfrm>
          <a:prstGeom prst="rect">
            <a:avLst/>
          </a:prstGeom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302B9E14-E08E-7C36-1300-0A3FE718A24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340458" y="158286"/>
            <a:ext cx="1224572" cy="1918341"/>
          </a:xfrm>
          <a:prstGeom prst="rect">
            <a:avLst/>
          </a:prstGeom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603C53C3-FA7E-9CE0-28EA-E6FD7165B51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446" y="1924048"/>
            <a:ext cx="3413088" cy="1079777"/>
          </a:xfrm>
          <a:prstGeom prst="rect">
            <a:avLst/>
          </a:prstGeom>
        </p:spPr>
      </p:pic>
      <p:pic>
        <p:nvPicPr>
          <p:cNvPr id="30" name="图片 29">
            <a:extLst>
              <a:ext uri="{FF2B5EF4-FFF2-40B4-BE49-F238E27FC236}">
                <a16:creationId xmlns:a16="http://schemas.microsoft.com/office/drawing/2014/main" id="{CF921B32-6BD5-B0CF-295C-67C7CD676A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V="1">
            <a:off x="299732" y="3182433"/>
            <a:ext cx="3419747" cy="1079776"/>
          </a:xfrm>
          <a:prstGeom prst="rect">
            <a:avLst/>
          </a:prstGeom>
        </p:spPr>
      </p:pic>
      <p:pic>
        <p:nvPicPr>
          <p:cNvPr id="32" name="图片 31">
            <a:extLst>
              <a:ext uri="{FF2B5EF4-FFF2-40B4-BE49-F238E27FC236}">
                <a16:creationId xmlns:a16="http://schemas.microsoft.com/office/drawing/2014/main" id="{C489C5C3-56E8-1186-2FAA-63ABFD8E643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389" y="4432421"/>
            <a:ext cx="3404039" cy="1225565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0E358125-5ABE-4EA9-8ACF-127088C31776}"/>
              </a:ext>
            </a:extLst>
          </p:cNvPr>
          <p:cNvSpPr txBox="1"/>
          <p:nvPr/>
        </p:nvSpPr>
        <p:spPr>
          <a:xfrm>
            <a:off x="610054" y="5873085"/>
            <a:ext cx="278773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/>
              <a:t>修改后             修改前</a:t>
            </a:r>
            <a:endParaRPr lang="en-US" altLang="zh-CN" dirty="0"/>
          </a:p>
          <a:p>
            <a:pPr algn="ctr"/>
            <a:r>
              <a:rPr lang="en-US" altLang="zh-CN" dirty="0"/>
              <a:t>MobileNetV2_Unet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824ACF9-3FAA-56BA-338C-5014FAFA3B2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1901" y="1786137"/>
            <a:ext cx="4484366" cy="127809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57AD2EE-52AF-CDF5-B344-68139E8CCA73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03801" y="2822344"/>
            <a:ext cx="4484366" cy="1278093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93777A11-FF12-59BA-7881-0CD5C96C6B09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087" y="3920601"/>
            <a:ext cx="4484367" cy="1278094"/>
          </a:xfrm>
          <a:prstGeom prst="rect">
            <a:avLst/>
          </a:prstGeom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08AC1068-3FF8-800C-7D95-8D5EB7F7648B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8094" y="5090069"/>
            <a:ext cx="4484360" cy="1278092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9E010AE7-919E-BFDB-F6F2-2EBDE97AE6A8}"/>
              </a:ext>
            </a:extLst>
          </p:cNvPr>
          <p:cNvSpPr txBox="1"/>
          <p:nvPr/>
        </p:nvSpPr>
        <p:spPr>
          <a:xfrm>
            <a:off x="4555924" y="6388026"/>
            <a:ext cx="34163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latin typeface="宋体" panose="02010600030101010101" pitchFamily="2" charset="-122"/>
                <a:ea typeface="宋体" panose="02010600030101010101" pitchFamily="2" charset="-122"/>
              </a:rPr>
              <a:t>Mobilenet_v3_small+DeepLabv3</a:t>
            </a:r>
            <a:endParaRPr lang="zh-CN" altLang="en-US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77AB531-62C3-8DA2-F3DD-7237F258021D}"/>
              </a:ext>
            </a:extLst>
          </p:cNvPr>
          <p:cNvSpPr txBox="1"/>
          <p:nvPr/>
        </p:nvSpPr>
        <p:spPr>
          <a:xfrm>
            <a:off x="306389" y="-14816"/>
            <a:ext cx="54853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非发光框的端到端钻缝</a:t>
            </a:r>
            <a:r>
              <a:rPr lang="zh-CN" altLang="en-US" sz="2400" dirty="0"/>
              <a:t> </a:t>
            </a:r>
            <a:r>
              <a:rPr lang="zh-CN" altLang="en-US" sz="2000" dirty="0"/>
              <a:t>邹子瑞 陈凯涵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99628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</TotalTime>
  <Words>332</Words>
  <Application>Microsoft Office PowerPoint</Application>
  <PresentationFormat>宽屏</PresentationFormat>
  <Paragraphs>8</Paragraphs>
  <Slides>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6" baseType="lpstr">
      <vt:lpstr>等线</vt:lpstr>
      <vt:lpstr>等线 Light</vt:lpstr>
      <vt:lpstr>宋体</vt:lpstr>
      <vt:lpstr>Arial</vt:lpstr>
      <vt:lpstr>Office 主题​​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子瑞 邹</dc:creator>
  <cp:lastModifiedBy>子瑞 邹</cp:lastModifiedBy>
  <cp:revision>13</cp:revision>
  <dcterms:created xsi:type="dcterms:W3CDTF">2025-07-18T04:03:23Z</dcterms:created>
  <dcterms:modified xsi:type="dcterms:W3CDTF">2025-07-18T07:54:56Z</dcterms:modified>
</cp:coreProperties>
</file>

<file path=docProps/thumbnail.jpeg>
</file>